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9" r:id="rId3"/>
    <p:sldId id="267" r:id="rId4"/>
    <p:sldId id="265" r:id="rId5"/>
    <p:sldId id="270" r:id="rId6"/>
    <p:sldId id="27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797" y="23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92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1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89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82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38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111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37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540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661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FA04F-FBB1-469C-A7BD-3D407CD11BB5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00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FA04F-FBB1-469C-A7BD-3D407CD11BB5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86994-002A-445F-8351-485616D65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2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10.emf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rownsville Element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1524000"/>
            <a:ext cx="9144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Brownsville Elementary School </a:t>
            </a:r>
            <a:b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2013-14  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" y="1295400"/>
            <a:ext cx="9128760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“Home of the Buzzing Bees”</a:t>
            </a:r>
          </a:p>
          <a:p>
            <a:pPr marL="0" indent="0" algn="ctr">
              <a:buNone/>
            </a:pPr>
            <a:r>
              <a:rPr lang="en-US" dirty="0" smtClean="0"/>
              <a:t>Creating Lifelong Learners  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913" y="4419600"/>
            <a:ext cx="1081087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6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  <a:solidFill>
            <a:srgbClr val="C00000"/>
          </a:solidFill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Albemarle County Public Schools</a:t>
            </a:r>
          </a:p>
          <a:p>
            <a:pPr marL="0" indent="0" algn="ctr">
              <a:buNone/>
            </a:pP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School Improvement Plan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2013 - 2014</a:t>
            </a:r>
          </a:p>
          <a:p>
            <a:endParaRPr lang="en-US" dirty="0"/>
          </a:p>
        </p:txBody>
      </p:sp>
      <p:sp>
        <p:nvSpPr>
          <p:cNvPr id="6" name="Text Box 177"/>
          <p:cNvSpPr txBox="1">
            <a:spLocks noChangeArrowheads="1"/>
          </p:cNvSpPr>
          <p:nvPr/>
        </p:nvSpPr>
        <p:spPr bwMode="auto">
          <a:xfrm>
            <a:off x="914400" y="2209800"/>
            <a:ext cx="7543800" cy="4343400"/>
          </a:xfrm>
          <a:prstGeom prst="rect">
            <a:avLst/>
          </a:prstGeom>
          <a:gradFill rotWithShape="0">
            <a:gsLst>
              <a:gs pos="0">
                <a:srgbClr val="4BACC6">
                  <a:lumMod val="100000"/>
                  <a:lumOff val="0"/>
                </a:srgbClr>
              </a:gs>
              <a:gs pos="100000">
                <a:srgbClr val="4BACC6">
                  <a:lumMod val="74000"/>
                  <a:lumOff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28398" dir="3806097" algn="ctr" rotWithShape="0">
              <a:srgbClr val="4BACC6">
                <a:lumMod val="50000"/>
                <a:lumOff val="0"/>
              </a:srgbClr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</a:rPr>
              <a:t>KEY </a:t>
            </a:r>
            <a:r>
              <a:rPr lang="en-US" sz="2000" b="1" kern="0" dirty="0" smtClean="0">
                <a:solidFill>
                  <a:srgbClr val="FFFFFF"/>
                </a:solidFill>
                <a:latin typeface="Times New Roman"/>
                <a:ea typeface="Times New Roman"/>
              </a:rPr>
              <a:t>GOAL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</a:rPr>
              <a:t>S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</a:rPr>
              <a:t>THIS YEAR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</a:rPr>
              <a:t> 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Times New Roman"/>
            </a:endParaRPr>
          </a:p>
          <a:p>
            <a:pPr lvl="0"/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Times New Roman"/>
              </a:rPr>
              <a:t> 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Times New Roman"/>
              </a:rPr>
              <a:t>Goal 1:  </a:t>
            </a:r>
            <a:r>
              <a:rPr lang="en-US" sz="2000" dirty="0" smtClean="0">
                <a:solidFill>
                  <a:schemeClr val="bg1"/>
                </a:solidFill>
              </a:rPr>
              <a:t>Increase student achievement in reading.  Demonstrate consistent student achievement across all membership groups as measured through county benchmarks and state testing.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Times New Roman"/>
              </a:rPr>
              <a:t>~~~~~~~~~~~~~~~~~~~~~~~~~~~~~~~~~~~~~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Times New Roman"/>
            </a:endParaRPr>
          </a:p>
          <a:p>
            <a:pPr lvl="0"/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Times New Roman"/>
              </a:rPr>
              <a:t> 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Times New Roman"/>
              </a:rPr>
              <a:t>Goal 2:  </a:t>
            </a:r>
            <a:r>
              <a:rPr lang="en-US" sz="2000" dirty="0">
                <a:solidFill>
                  <a:schemeClr val="bg1"/>
                </a:solidFill>
              </a:rPr>
              <a:t>Brownsville Elementary School will build a caring community of learners.  The Brownsville Community will promote respect, communicate clearly and guide students through social interactions. </a:t>
            </a:r>
            <a:endParaRPr lang="en-US" sz="2000" dirty="0" smtClean="0">
              <a:solidFill>
                <a:schemeClr val="bg1"/>
              </a:solidFill>
            </a:endParaRPr>
          </a:p>
          <a:p>
            <a:pPr lvl="0"/>
            <a:r>
              <a:rPr lang="en-US" sz="2000" kern="0" dirty="0">
                <a:solidFill>
                  <a:schemeClr val="bg1"/>
                </a:solidFill>
                <a:latin typeface="Times New Roman"/>
                <a:ea typeface="Times New Roman"/>
              </a:rPr>
              <a:t>~~~~~~~~~~~~~~~~~~~~~~~~~~~~~~~~~~~~~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Times New Roman"/>
            </a:endParaRPr>
          </a:p>
          <a:p>
            <a:pPr lvl="0"/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Times New Roman"/>
              </a:rPr>
              <a:t> </a:t>
            </a:r>
            <a:r>
              <a:rPr lang="en-US" sz="2000" kern="0" dirty="0">
                <a:solidFill>
                  <a:schemeClr val="bg1"/>
                </a:solidFill>
                <a:latin typeface="Times New Roman"/>
                <a:ea typeface="Times New Roman"/>
              </a:rPr>
              <a:t> Goal </a:t>
            </a:r>
            <a:r>
              <a:rPr lang="en-US" sz="2000" kern="0" dirty="0" smtClean="0">
                <a:solidFill>
                  <a:schemeClr val="bg1"/>
                </a:solidFill>
                <a:latin typeface="Times New Roman"/>
                <a:ea typeface="Times New Roman"/>
              </a:rPr>
              <a:t>3: </a:t>
            </a:r>
            <a:r>
              <a:rPr lang="en-US" sz="2000" dirty="0">
                <a:solidFill>
                  <a:schemeClr val="bg1"/>
                </a:solidFill>
              </a:rPr>
              <a:t>The Brownsville Faculty will participate in professional development training to support best teaching practices that include implementation of technology and Responsive Classroom.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Times New Roman"/>
            </a:endParaRPr>
          </a:p>
        </p:txBody>
      </p:sp>
      <p:pic>
        <p:nvPicPr>
          <p:cNvPr id="7" name="Content Placeholder 3" descr="motion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18" y="381000"/>
            <a:ext cx="2209800" cy="160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424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These Goals are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Brownsville Staff Strives for …</a:t>
            </a:r>
          </a:p>
          <a:p>
            <a:r>
              <a:rPr lang="en-US" dirty="0" smtClean="0"/>
              <a:t> ALL learners to be fluent and comprehensive readers in all content areas. </a:t>
            </a:r>
          </a:p>
          <a:p>
            <a:r>
              <a:rPr lang="en-US" dirty="0" smtClean="0"/>
              <a:t>ALL learners to experience a positive, inviting, and respectful learning community daily. </a:t>
            </a:r>
          </a:p>
          <a:p>
            <a:r>
              <a:rPr lang="en-US" dirty="0" smtClean="0"/>
              <a:t>ALL learners to be able to adapt and apply a variety of strategies to solve increasingly complex problems. </a:t>
            </a:r>
          </a:p>
          <a:p>
            <a:pPr marL="0" indent="0">
              <a:buNone/>
            </a:pPr>
            <a:r>
              <a:rPr lang="en-US" dirty="0" smtClean="0"/>
              <a:t>All support the ACPS Strategic Plan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743450"/>
            <a:ext cx="1676400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849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5237981"/>
          </a:xfrm>
        </p:spPr>
        <p:txBody>
          <a:bodyPr>
            <a:noAutofit/>
          </a:bodyPr>
          <a:lstStyle/>
          <a:p>
            <a:r>
              <a:rPr lang="en-US" sz="2800" i="1" dirty="0" smtClean="0"/>
              <a:t>Responsive Classroom Implementation 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i="1" dirty="0" smtClean="0"/>
              <a:t>Technology  Integration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i="1" dirty="0"/>
              <a:t>I</a:t>
            </a:r>
            <a:r>
              <a:rPr lang="en-US" sz="2800" i="1" dirty="0" smtClean="0"/>
              <a:t>mplementation of best instructional practices and performance assessments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2013-2014 Initiatives</a:t>
            </a:r>
            <a:br>
              <a:rPr lang="en-US" dirty="0" smtClean="0"/>
            </a:br>
            <a:r>
              <a:rPr lang="en-US" sz="1300" dirty="0" smtClean="0"/>
              <a:t>Current Challenges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 </a:t>
            </a:r>
            <a:endParaRPr lang="en-US" sz="3100" dirty="0"/>
          </a:p>
        </p:txBody>
      </p:sp>
      <p:sp>
        <p:nvSpPr>
          <p:cNvPr id="4" name="TextBox 3"/>
          <p:cNvSpPr txBox="1"/>
          <p:nvPr/>
        </p:nvSpPr>
        <p:spPr>
          <a:xfrm>
            <a:off x="6712531" y="1871326"/>
            <a:ext cx="1136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050" name="Picture 2" descr="C:\Users\ihaun\Desktop\IMG_11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876800"/>
            <a:ext cx="2236332" cy="167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ihaun\Desktop\IMG_11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839654"/>
            <a:ext cx="2286000" cy="170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haun\Desktop\photo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23" y="1447800"/>
            <a:ext cx="1938377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ihaun\Desktop\IMG_13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442844"/>
            <a:ext cx="2133600" cy="159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ihaun\Desktop\photo 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34" y="1151118"/>
            <a:ext cx="8089166" cy="5406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ihaun\Desktop\IMG_13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8" y="1147397"/>
            <a:ext cx="8089166" cy="539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ihaun\Desktop\IMG_11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34" y="1147397"/>
            <a:ext cx="8089166" cy="5406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ihaun\Desktop\IMG_11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34" y="1143000"/>
            <a:ext cx="8089166" cy="536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00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Current Successes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Aligned with Horizon 2020 Strategic Plan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Unleashing Each Student’s Potential 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19200"/>
            <a:ext cx="8424205" cy="5410200"/>
          </a:xfrm>
        </p:spPr>
        <p:txBody>
          <a:bodyPr/>
          <a:lstStyle/>
          <a:p>
            <a:r>
              <a:rPr lang="en-US" dirty="0" smtClean="0"/>
              <a:t>  </a:t>
            </a:r>
          </a:p>
          <a:p>
            <a:endParaRPr lang="en-US" dirty="0"/>
          </a:p>
          <a:p>
            <a:r>
              <a:rPr lang="en-US" dirty="0" smtClean="0"/>
              <a:t>                                               </a:t>
            </a:r>
            <a:endParaRPr lang="en-US" sz="1200" dirty="0" smtClean="0"/>
          </a:p>
          <a:p>
            <a:pPr marL="0" indent="0">
              <a:buNone/>
            </a:pPr>
            <a:endParaRPr lang="en-US" sz="1200" dirty="0"/>
          </a:p>
          <a:p>
            <a:endParaRPr lang="en-US" sz="1200" dirty="0" smtClean="0"/>
          </a:p>
          <a:p>
            <a:r>
              <a:rPr lang="en-US" sz="1200" dirty="0"/>
              <a:t> </a:t>
            </a:r>
            <a:r>
              <a:rPr lang="en-US" sz="1200" dirty="0" smtClean="0"/>
              <a:t>                                                                                                                                performance tasks</a:t>
            </a:r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endParaRPr lang="en-US" sz="1200" dirty="0"/>
          </a:p>
          <a:p>
            <a:r>
              <a:rPr lang="en-US" sz="1200" dirty="0"/>
              <a:t> </a:t>
            </a:r>
            <a:r>
              <a:rPr lang="en-US" sz="1200" dirty="0" smtClean="0"/>
              <a:t>                                                                                                                             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00093"/>
              </p:ext>
            </p:extLst>
          </p:nvPr>
        </p:nvGraphicFramePr>
        <p:xfrm>
          <a:off x="457200" y="1303338"/>
          <a:ext cx="4114800" cy="5326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Acrobat Document" r:id="rId3" imgW="5829261" imgH="7543646" progId="AcroExch.Document.11">
                  <p:embed/>
                </p:oleObj>
              </mc:Choice>
              <mc:Fallback>
                <p:oleObj name="Acrobat Document" r:id="rId3" imgW="5829261" imgH="7543646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1303338"/>
                        <a:ext cx="4114800" cy="5326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3915792" y="2819400"/>
            <a:ext cx="1295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003829" y="4495800"/>
            <a:ext cx="1330171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962400" y="4791722"/>
            <a:ext cx="1364202" cy="2937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50" y="3657600"/>
            <a:ext cx="137795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43955" y="1638838"/>
            <a:ext cx="1600200" cy="10657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48" y="4475195"/>
            <a:ext cx="1353844" cy="1011205"/>
          </a:xfrm>
          <a:prstGeom prst="rect">
            <a:avLst/>
          </a:prstGeom>
        </p:spPr>
      </p:pic>
      <p:pic>
        <p:nvPicPr>
          <p:cNvPr id="1035" name="Picture 11" descr="C:\Users\ihaun\Desktop\IMG_118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200400"/>
            <a:ext cx="1432202" cy="107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ihaun\Desktop\IMG_116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644312"/>
            <a:ext cx="1774914" cy="132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20043974">
            <a:off x="4450056" y="1488192"/>
            <a:ext cx="999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Library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119904">
            <a:off x="7524777" y="130095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Design 2015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rot="1111649">
            <a:off x="6849947" y="3807988"/>
            <a:ext cx="2026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Performance tasks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 rot="1085720">
            <a:off x="6872474" y="5169229"/>
            <a:ext cx="21318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PTO events, BEE program, transportation </a:t>
            </a:r>
            <a:endParaRPr lang="en-US" dirty="0"/>
          </a:p>
        </p:txBody>
      </p:sp>
      <p:pic>
        <p:nvPicPr>
          <p:cNvPr id="17" name="Picture 2" descr="C:\Users\ihaun\Desktop\IMG_127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323" y="5562600"/>
            <a:ext cx="1355913" cy="101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99969" y="1833323"/>
            <a:ext cx="5457685" cy="4205464"/>
          </a:xfrm>
          <a:prstGeom prst="rect">
            <a:avLst/>
          </a:prstGeom>
        </p:spPr>
      </p:pic>
      <p:pic>
        <p:nvPicPr>
          <p:cNvPr id="20" name="Picture 12" descr="C:\Users\ihaun\Desktop\IMG_116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369" y="1186221"/>
            <a:ext cx="4194175" cy="543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ihaun\Desktop\IMG_118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286" y="1219200"/>
            <a:ext cx="4310907" cy="535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087" y="1219200"/>
            <a:ext cx="4463307" cy="5357510"/>
          </a:xfrm>
          <a:prstGeom prst="rect">
            <a:avLst/>
          </a:prstGeom>
        </p:spPr>
      </p:pic>
      <p:pic>
        <p:nvPicPr>
          <p:cNvPr id="23" name="Picture 2" descr="C:\Users\ihaun\Desktop\IMG_127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314" y="1219200"/>
            <a:ext cx="4514286" cy="543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29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Introducing Horizon 2020</a:t>
            </a:r>
            <a:endParaRPr lang="en-US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Strategic Wall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dirty="0" smtClean="0"/>
              <a:t>One Teacher’s Example for Unleashing Student Potential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590800"/>
            <a:ext cx="2347938" cy="395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590800"/>
            <a:ext cx="2962452" cy="395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500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371</TotalTime>
  <Words>138</Words>
  <Application>Microsoft Office PowerPoint</Application>
  <PresentationFormat>On-screen Show (4:3)</PresentationFormat>
  <Paragraphs>53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 Theme</vt:lpstr>
      <vt:lpstr>Acrobat Document</vt:lpstr>
      <vt:lpstr>Brownsville Elementary School  2013-14  </vt:lpstr>
      <vt:lpstr>PowerPoint Presentation</vt:lpstr>
      <vt:lpstr>Why These Goals are Important</vt:lpstr>
      <vt:lpstr>2013-2014 Initiatives Current Challenges   </vt:lpstr>
      <vt:lpstr>Current Successes  Aligned with Horizon 2020 Strategic Plan  Unleashing Each Student’s Potential </vt:lpstr>
      <vt:lpstr>Introducing Horizon 2020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ACPS School Board</dc:title>
  <dc:creator>acps</dc:creator>
  <cp:lastModifiedBy>acps</cp:lastModifiedBy>
  <cp:revision>42</cp:revision>
  <dcterms:created xsi:type="dcterms:W3CDTF">2013-10-01T15:34:43Z</dcterms:created>
  <dcterms:modified xsi:type="dcterms:W3CDTF">2013-10-10T18:49:48Z</dcterms:modified>
</cp:coreProperties>
</file>